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8"/>
  </p:notesMasterIdLst>
  <p:handoutMasterIdLst>
    <p:handoutMasterId r:id="rId19"/>
  </p:handoutMasterIdLst>
  <p:sldIdLst>
    <p:sldId id="3825" r:id="rId5"/>
    <p:sldId id="3826" r:id="rId6"/>
    <p:sldId id="3830" r:id="rId7"/>
    <p:sldId id="3829" r:id="rId8"/>
    <p:sldId id="3832" r:id="rId9"/>
    <p:sldId id="3794" r:id="rId10"/>
    <p:sldId id="3831" r:id="rId11"/>
    <p:sldId id="3827" r:id="rId12"/>
    <p:sldId id="3828" r:id="rId13"/>
    <p:sldId id="3791" r:id="rId14"/>
    <p:sldId id="3792" r:id="rId15"/>
    <p:sldId id="3833" r:id="rId16"/>
    <p:sldId id="3834" r:id="rId1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99" autoAdjust="0"/>
    <p:restoredTop sz="94660"/>
  </p:normalViewPr>
  <p:slideViewPr>
    <p:cSldViewPr snapToGrid="0">
      <p:cViewPr varScale="1">
        <p:scale>
          <a:sx n="82" d="100"/>
          <a:sy n="82" d="100"/>
        </p:scale>
        <p:origin x="715" y="72"/>
      </p:cViewPr>
      <p:guideLst>
        <p:guide orient="horz" pos="1200"/>
        <p:guide orient="horz" pos="3408"/>
        <p:guide pos="6936"/>
        <p:guide pos="744"/>
      </p:guideLst>
    </p:cSldViewPr>
  </p:slideViewPr>
  <p:notesTextViewPr>
    <p:cViewPr>
      <p:scale>
        <a:sx n="1" d="1"/>
        <a:sy n="1" d="1"/>
      </p:scale>
      <p:origin x="0" y="0"/>
    </p:cViewPr>
  </p:notesTextViewPr>
  <p:notesViewPr>
    <p:cSldViewPr snapToGrid="0">
      <p:cViewPr varScale="1">
        <p:scale>
          <a:sx n="87" d="100"/>
          <a:sy n="87" d="100"/>
        </p:scale>
        <p:origin x="379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styna Rosiak" userId="944ca42667d02c11" providerId="LiveId" clId="{784F2AFC-E28D-4D59-91C7-5A8D2DE0AA86}"/>
    <pc:docChg chg="modSld sldOrd">
      <pc:chgData name="Justyna Rosiak" userId="944ca42667d02c11" providerId="LiveId" clId="{784F2AFC-E28D-4D59-91C7-5A8D2DE0AA86}" dt="2023-07-12T21:28:29.194" v="3"/>
      <pc:docMkLst>
        <pc:docMk/>
      </pc:docMkLst>
      <pc:sldChg chg="ord">
        <pc:chgData name="Justyna Rosiak" userId="944ca42667d02c11" providerId="LiveId" clId="{784F2AFC-E28D-4D59-91C7-5A8D2DE0AA86}" dt="2023-07-12T21:28:29.194" v="3"/>
        <pc:sldMkLst>
          <pc:docMk/>
          <pc:sldMk cId="1813910725" sldId="3794"/>
        </pc:sldMkLst>
      </pc:sldChg>
      <pc:sldChg chg="ord">
        <pc:chgData name="Justyna Rosiak" userId="944ca42667d02c11" providerId="LiveId" clId="{784F2AFC-E28D-4D59-91C7-5A8D2DE0AA86}" dt="2023-07-12T21:28:15.760" v="1"/>
        <pc:sldMkLst>
          <pc:docMk/>
          <pc:sldMk cId="543995561" sldId="3832"/>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noProof="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 Id="rId4" Type="http://schemas.openxmlformats.org/officeDocument/2006/relationships/image" Target="../media/image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 Id="rId4"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custT="1"/>
      <dgm:spPr/>
      <dgm:t>
        <a:bodyPr rtlCol="0"/>
        <a:lstStyle/>
        <a:p>
          <a:pPr algn="ctr">
            <a:lnSpc>
              <a:spcPct val="100000"/>
            </a:lnSpc>
            <a:defRPr b="1" spc="20">
              <a:latin typeface="+mj-lt"/>
            </a:defRPr>
          </a:pPr>
          <a:r>
            <a:rPr lang="en-GB" sz="2800" b="0" noProof="0" dirty="0">
              <a:solidFill>
                <a:sysClr val="windowText" lastClr="000000"/>
              </a:solidFill>
            </a:rPr>
            <a:t>Emma</a:t>
          </a:r>
          <a:endParaRPr lang="en-GB" sz="2800" b="0" noProof="0" dirty="0">
            <a:solidFill>
              <a:sysClr val="windowText" lastClr="000000"/>
            </a:solidFill>
            <a:latin typeface="+mn-lt"/>
          </a:endParaRPr>
        </a:p>
      </dgm:t>
    </dgm:pt>
    <dgm:pt modelId="{FC4F4986-5DCD-4DC2-B7FD-2C5FABEF9979}" type="parTrans" cxnId="{E6EDE7CF-5B3F-4E2C-99EE-D5462F0EC9CE}">
      <dgm:prSet/>
      <dgm:spPr/>
      <dgm:t>
        <a:bodyPr rtlCol="0"/>
        <a:lstStyle/>
        <a:p>
          <a:pPr rtl="0"/>
          <a:endParaRPr lang="en-GB" noProof="0" dirty="0"/>
        </a:p>
      </dgm:t>
    </dgm:pt>
    <dgm:pt modelId="{D868EA7F-D868-4231-86D5-66D9B2DF2F62}" type="sibTrans" cxnId="{E6EDE7CF-5B3F-4E2C-99EE-D5462F0EC9CE}">
      <dgm:prSet/>
      <dgm:spPr/>
      <dgm:t>
        <a:bodyPr rtlCol="0"/>
        <a:lstStyle/>
        <a:p>
          <a:pPr rtl="0"/>
          <a:endParaRPr lang="en-GB" noProof="0" dirty="0"/>
        </a:p>
      </dgm:t>
    </dgm:pt>
    <dgm:pt modelId="{1E293C9C-50F7-4DF0-A45F-EF6AA41E15B2}">
      <dgm:prSet custT="1"/>
      <dgm:spPr/>
      <dgm:t>
        <a:bodyPr rtlCol="0"/>
        <a:lstStyle/>
        <a:p>
          <a:pPr algn="ctr">
            <a:lnSpc>
              <a:spcPct val="100000"/>
            </a:lnSpc>
            <a:defRPr b="1" spc="20">
              <a:latin typeface="+mj-lt"/>
            </a:defRPr>
          </a:pPr>
          <a:r>
            <a:rPr lang="en-GB" sz="2800" b="0" noProof="0" dirty="0">
              <a:solidFill>
                <a:schemeClr val="tx1"/>
              </a:solidFill>
            </a:rPr>
            <a:t>Justyna</a:t>
          </a:r>
          <a:endParaRPr lang="en-GB" sz="1600" b="0" noProof="0" dirty="0">
            <a:solidFill>
              <a:schemeClr val="tx1"/>
            </a:solidFill>
            <a:latin typeface="+mn-lt"/>
          </a:endParaRPr>
        </a:p>
      </dgm:t>
    </dgm:pt>
    <dgm:pt modelId="{04936CC5-1B2F-4620-ABDF-F195956C3F4A}" type="parTrans" cxnId="{A7E7000F-0D10-4D88-844F-C9CB2A6A39DA}">
      <dgm:prSet/>
      <dgm:spPr/>
      <dgm:t>
        <a:bodyPr rtlCol="0"/>
        <a:lstStyle/>
        <a:p>
          <a:pPr rtl="0"/>
          <a:endParaRPr lang="en-GB" noProof="0" dirty="0"/>
        </a:p>
      </dgm:t>
    </dgm:pt>
    <dgm:pt modelId="{E019F05B-61F4-4915-9D10-5D6F328EA591}" type="sibTrans" cxnId="{A7E7000F-0D10-4D88-844F-C9CB2A6A39DA}">
      <dgm:prSet/>
      <dgm:spPr/>
      <dgm:t>
        <a:bodyPr rtlCol="0"/>
        <a:lstStyle/>
        <a:p>
          <a:pPr rtl="0"/>
          <a:endParaRPr lang="en-GB" noProof="0" dirty="0"/>
        </a:p>
      </dgm:t>
    </dgm:pt>
    <dgm:pt modelId="{DA3F2F2F-B5A8-4CFD-ABCE-1BC48CD913AF}">
      <dgm:prSet custT="1"/>
      <dgm:spPr/>
      <dgm:t>
        <a:bodyPr rtlCol="0"/>
        <a:lstStyle/>
        <a:p>
          <a:pPr algn="ctr">
            <a:lnSpc>
              <a:spcPct val="100000"/>
            </a:lnSpc>
            <a:defRPr b="1" spc="20">
              <a:latin typeface="+mj-lt"/>
            </a:defRPr>
          </a:pPr>
          <a:r>
            <a:rPr lang="en-GB" sz="2800" b="0" noProof="0" dirty="0">
              <a:solidFill>
                <a:schemeClr val="tx1"/>
              </a:solidFill>
            </a:rPr>
            <a:t>Louise</a:t>
          </a:r>
          <a:endParaRPr lang="en-GB" sz="1600" b="0" noProof="0" dirty="0">
            <a:solidFill>
              <a:schemeClr val="tx1"/>
            </a:solidFill>
            <a:latin typeface="+mn-lt"/>
          </a:endParaRPr>
        </a:p>
      </dgm:t>
    </dgm:pt>
    <dgm:pt modelId="{D4AFA5E0-6624-49A6-B10B-4FFA7483C001}" type="parTrans" cxnId="{307321D6-32A9-4F29-A35B-8328C6417311}">
      <dgm:prSet/>
      <dgm:spPr/>
      <dgm:t>
        <a:bodyPr rtlCol="0"/>
        <a:lstStyle/>
        <a:p>
          <a:pPr rtl="0"/>
          <a:endParaRPr lang="en-GB" noProof="0" dirty="0"/>
        </a:p>
      </dgm:t>
    </dgm:pt>
    <dgm:pt modelId="{038FE749-6004-418E-86C7-7C1B1D7930F4}" type="sibTrans" cxnId="{307321D6-32A9-4F29-A35B-8328C6417311}">
      <dgm:prSet/>
      <dgm:spPr/>
      <dgm:t>
        <a:bodyPr rtlCol="0"/>
        <a:lstStyle/>
        <a:p>
          <a:pPr rtl="0"/>
          <a:endParaRPr lang="en-GB" noProof="0" dirty="0"/>
        </a:p>
      </dgm:t>
    </dgm:pt>
    <dgm:pt modelId="{B2F9B3BC-1849-4A4A-BBE4-752B9B492C76}">
      <dgm:prSet custT="1"/>
      <dgm:spPr/>
      <dgm:t>
        <a:bodyPr rtlCol="0"/>
        <a:lstStyle/>
        <a:p>
          <a:pPr algn="ctr">
            <a:lnSpc>
              <a:spcPct val="100000"/>
            </a:lnSpc>
            <a:defRPr b="1" spc="20">
              <a:latin typeface="+mj-lt"/>
            </a:defRPr>
          </a:pPr>
          <a:r>
            <a:rPr lang="en-GB" sz="2800" b="0" noProof="0" dirty="0">
              <a:solidFill>
                <a:schemeClr val="tx1"/>
              </a:solidFill>
            </a:rPr>
            <a:t>Tom</a:t>
          </a:r>
          <a:endParaRPr lang="en-GB" sz="1600" b="0" noProof="0" dirty="0">
            <a:solidFill>
              <a:schemeClr val="tx1"/>
            </a:solidFill>
            <a:latin typeface="+mn-lt"/>
          </a:endParaRPr>
        </a:p>
      </dgm:t>
    </dgm:pt>
    <dgm:pt modelId="{48FD486C-824F-4590-8CFC-BC1053E533DD}" type="parTrans" cxnId="{BB48F2B9-3F80-43D5-9223-76526A774C2D}">
      <dgm:prSet/>
      <dgm:spPr/>
      <dgm:t>
        <a:bodyPr rtlCol="0"/>
        <a:lstStyle/>
        <a:p>
          <a:pPr rtl="0"/>
          <a:endParaRPr lang="en-GB" noProof="0" dirty="0"/>
        </a:p>
      </dgm:t>
    </dgm:pt>
    <dgm:pt modelId="{2946CE56-B018-4C0E-918D-0B36D170024F}" type="sibTrans" cxnId="{BB48F2B9-3F80-43D5-9223-76526A774C2D}">
      <dgm:prSet/>
      <dgm:spPr/>
      <dgm:t>
        <a:bodyPr rtlCol="0"/>
        <a:lstStyle/>
        <a:p>
          <a:pPr rtl="0"/>
          <a:endParaRPr lang="en-GB" noProof="0" dirty="0"/>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rotWithShape="1">
          <a:blip xmlns:r="http://schemas.openxmlformats.org/officeDocument/2006/relationships" r:embed="rId1"/>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rotWithShape="1">
          <a:blip xmlns:r="http://schemas.openxmlformats.org/officeDocument/2006/relationships" r:embed="rId2"/>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rotWithShape="1">
          <a:blip xmlns:r="http://schemas.openxmlformats.org/officeDocument/2006/relationships" r:embed="rId3"/>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rotWithShape="1">
          <a:blip xmlns:r="http://schemas.openxmlformats.org/officeDocument/2006/relationships" r:embed="rId4"/>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rtlCol="0"/>
        <a:lstStyle/>
        <a:p>
          <a:pPr rtl="0"/>
          <a:endParaRPr lang="en-US"/>
        </a:p>
      </dgm:t>
    </dgm:pt>
    <dgm:pt modelId="{198ACE8E-34F4-43E6-BB2E-1809B1CC58DC}">
      <dgm:prSet/>
      <dgm:spPr>
        <a:solidFill>
          <a:schemeClr val="accent1">
            <a:lumMod val="20000"/>
            <a:lumOff val="80000"/>
            <a:alpha val="90000"/>
          </a:schemeClr>
        </a:solidFill>
        <a:ln>
          <a:noFill/>
        </a:ln>
      </dgm:spPr>
      <dgm:t>
        <a:bodyPr rtlCol="0"/>
        <a:lstStyle/>
        <a:p>
          <a:pPr algn="ctr" rtl="0"/>
          <a:r>
            <a:rPr lang="en-GB" b="0" i="0" u="none" noProof="0" dirty="0"/>
            <a:t>FRIDAY</a:t>
          </a:r>
        </a:p>
        <a:p>
          <a:pPr algn="l" rtl="0"/>
          <a:r>
            <a:rPr lang="en-GB" b="0" i="0" u="none" noProof="0" dirty="0"/>
            <a:t>Familiarisation with the project brief, Trello set up, agreeing team rules for smooth progress and timeframe for the project, tasks division for the weekend.  </a:t>
          </a:r>
          <a:endParaRPr lang="en-GB" noProof="0" dirty="0"/>
        </a:p>
      </dgm:t>
    </dgm:pt>
    <dgm:pt modelId="{49F555B2-B165-4CB6-8578-DF4BCD791ABF}" type="parTrans" cxnId="{8327A44B-5326-4A8B-9B23-A3D3C09A16F3}">
      <dgm:prSet/>
      <dgm:spPr/>
      <dgm:t>
        <a:bodyPr rtlCol="0"/>
        <a:lstStyle/>
        <a:p>
          <a:pPr rtl="0"/>
          <a:endParaRPr lang="en-GB" noProof="0" dirty="0"/>
        </a:p>
      </dgm:t>
    </dgm:pt>
    <dgm:pt modelId="{C54063C4-24CD-4834-9424-53756AE38C6B}" type="sibTrans" cxnId="{8327A44B-5326-4A8B-9B23-A3D3C09A16F3}">
      <dgm:prSet phldrT="1" phldr="0"/>
      <dgm:spPr>
        <a:solidFill>
          <a:schemeClr val="accent1"/>
        </a:solidFill>
        <a:ln>
          <a:noFill/>
        </a:ln>
      </dgm:spPr>
      <dgm:t>
        <a:bodyPr rtlCol="0"/>
        <a:lstStyle/>
        <a:p>
          <a:pPr rtl="0"/>
          <a:r>
            <a:rPr lang="en-GB" noProof="0"/>
            <a:t>1</a:t>
          </a:r>
          <a:endParaRPr lang="en-GB" noProof="0" dirty="0"/>
        </a:p>
      </dgm:t>
    </dgm:pt>
    <dgm:pt modelId="{0F6BA1FB-59E5-4F16-A7B4-1533BB1F09E4}">
      <dgm:prSet/>
      <dgm:spPr>
        <a:solidFill>
          <a:schemeClr val="accent2">
            <a:lumMod val="20000"/>
            <a:lumOff val="80000"/>
            <a:alpha val="90000"/>
          </a:schemeClr>
        </a:solidFill>
        <a:ln>
          <a:noFill/>
        </a:ln>
      </dgm:spPr>
      <dgm:t>
        <a:bodyPr rtlCol="0"/>
        <a:lstStyle/>
        <a:p>
          <a:pPr algn="ctr" rtl="0"/>
          <a:r>
            <a:rPr lang="en-GB" b="0" i="0" u="none" noProof="0" dirty="0"/>
            <a:t>MONDAY</a:t>
          </a:r>
        </a:p>
        <a:p>
          <a:pPr algn="l" rtl="0"/>
          <a:r>
            <a:rPr lang="en-GB" b="0" i="0" u="none" noProof="0" dirty="0"/>
            <a:t>Feedback the key findings from the assigned reports to the rest of the team, start the work on the wire frame and GitHub repo creation.</a:t>
          </a:r>
          <a:endParaRPr lang="en-GB" noProof="0" dirty="0"/>
        </a:p>
      </dgm:t>
    </dgm:pt>
    <dgm:pt modelId="{6A557BB1-C0DD-44CB-8745-CE5481476209}" type="parTrans" cxnId="{F0FA65E5-FB81-4E7A-9467-65363565F4A0}">
      <dgm:prSet/>
      <dgm:spPr/>
      <dgm:t>
        <a:bodyPr rtlCol="0"/>
        <a:lstStyle/>
        <a:p>
          <a:pPr rtl="0"/>
          <a:endParaRPr lang="en-GB" noProof="0" dirty="0"/>
        </a:p>
      </dgm:t>
    </dgm:pt>
    <dgm:pt modelId="{7DBF5CB5-29DD-4671-A0F3-981D48571500}" type="sibTrans" cxnId="{F0FA65E5-FB81-4E7A-9467-65363565F4A0}">
      <dgm:prSet phldrT="2" phldr="0"/>
      <dgm:spPr>
        <a:solidFill>
          <a:schemeClr val="accent2"/>
        </a:solidFill>
        <a:ln>
          <a:noFill/>
        </a:ln>
      </dgm:spPr>
      <dgm:t>
        <a:bodyPr rtlCol="0"/>
        <a:lstStyle/>
        <a:p>
          <a:pPr rtl="0"/>
          <a:r>
            <a:rPr lang="en-GB" noProof="0"/>
            <a:t>2</a:t>
          </a:r>
          <a:endParaRPr lang="en-GB" noProof="0" dirty="0"/>
        </a:p>
      </dgm:t>
    </dgm:pt>
    <dgm:pt modelId="{1D096F01-AEA8-401D-8348-98E9A81F3CE0}">
      <dgm:prSet/>
      <dgm:spPr>
        <a:solidFill>
          <a:schemeClr val="accent4">
            <a:lumMod val="20000"/>
            <a:lumOff val="80000"/>
            <a:alpha val="90000"/>
          </a:schemeClr>
        </a:solidFill>
        <a:ln>
          <a:noFill/>
        </a:ln>
      </dgm:spPr>
      <dgm:t>
        <a:bodyPr rtlCol="0"/>
        <a:lstStyle/>
        <a:p>
          <a:pPr algn="ctr" rtl="0"/>
          <a:r>
            <a:rPr lang="en-GB" b="0" i="0" u="none" noProof="0" dirty="0"/>
            <a:t>TUESDAY</a:t>
          </a:r>
        </a:p>
        <a:p>
          <a:pPr algn="l" rtl="0"/>
          <a:r>
            <a:rPr lang="en-GB" b="0" i="0" u="none" noProof="0" dirty="0"/>
            <a:t>Work on individual plots and create UI and server inputs for them.</a:t>
          </a:r>
          <a:endParaRPr lang="en-GB" noProof="0" dirty="0"/>
        </a:p>
      </dgm:t>
    </dgm:pt>
    <dgm:pt modelId="{AB9DA1CE-0370-48BB-8362-3A4CBF7FFB29}" type="parTrans" cxnId="{FD2381C0-DA6F-4859-90D6-313730044E7C}">
      <dgm:prSet/>
      <dgm:spPr/>
      <dgm:t>
        <a:bodyPr rtlCol="0"/>
        <a:lstStyle/>
        <a:p>
          <a:pPr rtl="0"/>
          <a:endParaRPr lang="en-GB" noProof="0" dirty="0"/>
        </a:p>
      </dgm:t>
    </dgm:pt>
    <dgm:pt modelId="{6088456C-4B73-4948-985C-DD954DEF44EF}" type="sibTrans" cxnId="{FD2381C0-DA6F-4859-90D6-313730044E7C}">
      <dgm:prSet phldrT="3" phldr="0"/>
      <dgm:spPr>
        <a:solidFill>
          <a:schemeClr val="accent4"/>
        </a:solidFill>
        <a:ln>
          <a:noFill/>
        </a:ln>
      </dgm:spPr>
      <dgm:t>
        <a:bodyPr rtlCol="0"/>
        <a:lstStyle/>
        <a:p>
          <a:pPr rtl="0"/>
          <a:r>
            <a:rPr lang="en-GB" noProof="0"/>
            <a:t>3</a:t>
          </a:r>
          <a:endParaRPr lang="en-GB" noProof="0" dirty="0"/>
        </a:p>
      </dgm:t>
    </dgm:pt>
    <dgm:pt modelId="{DE16CBB4-D3F4-44AD-8379-3A5D78B889D5}">
      <dgm:prSet/>
      <dgm:spPr>
        <a:solidFill>
          <a:schemeClr val="accent5">
            <a:lumMod val="20000"/>
            <a:lumOff val="80000"/>
            <a:alpha val="90000"/>
          </a:schemeClr>
        </a:solidFill>
        <a:ln>
          <a:noFill/>
        </a:ln>
      </dgm:spPr>
      <dgm:t>
        <a:bodyPr rtlCol="0"/>
        <a:lstStyle/>
        <a:p>
          <a:pPr algn="ctr" rtl="0"/>
          <a:r>
            <a:rPr lang="en-GB" b="0" i="0" u="none" noProof="0" dirty="0"/>
            <a:t>WEDNESDAY</a:t>
          </a:r>
        </a:p>
        <a:p>
          <a:pPr algn="l" rtl="0"/>
          <a:r>
            <a:rPr lang="en-GB" b="0" i="0" u="none" noProof="0" dirty="0"/>
            <a:t>Put the individual plots together to create a dashboard. Testing, unifying and debugging</a:t>
          </a:r>
          <a:endParaRPr lang="en-GB" noProof="0" dirty="0"/>
        </a:p>
      </dgm:t>
    </dgm:pt>
    <dgm:pt modelId="{917142D8-7514-46BB-B61D-8633F0189C31}" type="parTrans" cxnId="{058D75E7-8E09-41CE-ADFC-EEAD1556353B}">
      <dgm:prSet/>
      <dgm:spPr/>
      <dgm:t>
        <a:bodyPr rtlCol="0"/>
        <a:lstStyle/>
        <a:p>
          <a:pPr rtl="0"/>
          <a:endParaRPr lang="en-GB" noProof="0" dirty="0"/>
        </a:p>
      </dgm:t>
    </dgm:pt>
    <dgm:pt modelId="{C2728830-9A00-4764-A9F1-670DDF9E57B3}" type="sibTrans" cxnId="{058D75E7-8E09-41CE-ADFC-EEAD1556353B}">
      <dgm:prSet phldrT="4" phldr="0"/>
      <dgm:spPr>
        <a:solidFill>
          <a:schemeClr val="accent5"/>
        </a:solidFill>
        <a:ln>
          <a:noFill/>
        </a:ln>
      </dgm:spPr>
      <dgm:t>
        <a:bodyPr rtlCol="0"/>
        <a:lstStyle/>
        <a:p>
          <a:pPr rtl="0"/>
          <a:r>
            <a:rPr lang="en-GB" noProof="0"/>
            <a:t>4</a:t>
          </a:r>
          <a:endParaRPr lang="en-GB" noProof="0" dirty="0"/>
        </a:p>
      </dgm:t>
    </dgm:pt>
    <dgm:pt modelId="{F7B81412-5EAE-488C-9259-0FA0EB0F090B}">
      <dgm:prSet/>
      <dgm:spPr>
        <a:solidFill>
          <a:schemeClr val="accent6">
            <a:lumMod val="20000"/>
            <a:lumOff val="80000"/>
            <a:alpha val="90000"/>
          </a:schemeClr>
        </a:solidFill>
        <a:ln>
          <a:noFill/>
        </a:ln>
      </dgm:spPr>
      <dgm:t>
        <a:bodyPr rtlCol="0"/>
        <a:lstStyle/>
        <a:p>
          <a:pPr algn="ctr" rtl="0"/>
          <a:r>
            <a:rPr lang="en-GB" noProof="0" dirty="0"/>
            <a:t>THURSDAY</a:t>
          </a:r>
        </a:p>
        <a:p>
          <a:pPr algn="ctr" rtl="0"/>
          <a:r>
            <a:rPr lang="en-GB" noProof="0" dirty="0"/>
            <a:t>Project review, report writing, presentation prep and tidying up Git repo.</a:t>
          </a:r>
        </a:p>
      </dgm:t>
    </dgm:pt>
    <dgm:pt modelId="{C9E63F01-62A4-4331-A67D-7FE563CE9D07}" type="parTrans" cxnId="{AD7281BE-8A99-43C0-9016-4082EB985BF2}">
      <dgm:prSet/>
      <dgm:spPr/>
      <dgm:t>
        <a:bodyPr rtlCol="0"/>
        <a:lstStyle/>
        <a:p>
          <a:pPr rtl="0"/>
          <a:endParaRPr lang="en-GB" noProof="0" dirty="0"/>
        </a:p>
      </dgm:t>
    </dgm:pt>
    <dgm:pt modelId="{32E76676-0672-4988-9FB1-308093FF8D5C}" type="sibTrans" cxnId="{AD7281BE-8A99-43C0-9016-4082EB985BF2}">
      <dgm:prSet phldrT="5" phldr="0"/>
      <dgm:spPr>
        <a:solidFill>
          <a:schemeClr val="accent6"/>
        </a:solidFill>
        <a:ln>
          <a:noFill/>
        </a:ln>
      </dgm:spPr>
      <dgm:t>
        <a:bodyPr rtlCol="0"/>
        <a:lstStyle/>
        <a:p>
          <a:pPr rtl="0"/>
          <a:r>
            <a:rPr lang="en-GB" noProof="0"/>
            <a:t>5</a:t>
          </a:r>
          <a:endParaRPr lang="en-GB" noProof="0" dirty="0"/>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72208" y="781460"/>
          <a:ext cx="1828799" cy="1828799"/>
        </a:xfrm>
        <a:prstGeom prst="ellipse">
          <a:avLst/>
        </a:prstGeom>
        <a:blipFill rotWithShape="1">
          <a:blip xmlns:r="http://schemas.openxmlformats.org/officeDocument/2006/relationships" r:embed="rId1"/>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89659"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ysClr val="windowText" lastClr="000000"/>
              </a:solidFill>
            </a:rPr>
            <a:t>Emma</a:t>
          </a:r>
          <a:endParaRPr lang="en-GB" sz="2800" b="0" kern="1200" noProof="0" dirty="0">
            <a:solidFill>
              <a:sysClr val="windowText" lastClr="000000"/>
            </a:solidFill>
            <a:latin typeface="+mn-lt"/>
          </a:endParaRPr>
        </a:p>
      </dsp:txBody>
      <dsp:txXfrm>
        <a:off x="289659" y="2951374"/>
        <a:ext cx="2393899" cy="487484"/>
      </dsp:txXfrm>
    </dsp:sp>
    <dsp:sp modelId="{7D166BBB-55AF-452C-B9A0-94A1EE55FF4F}">
      <dsp:nvSpPr>
        <dsp:cNvPr id="0" name=""/>
        <dsp:cNvSpPr/>
      </dsp:nvSpPr>
      <dsp:spPr>
        <a:xfrm>
          <a:off x="289659" y="3417023"/>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5040" y="781460"/>
          <a:ext cx="1828799" cy="1828799"/>
        </a:xfrm>
        <a:prstGeom prst="ellipse">
          <a:avLst/>
        </a:prstGeom>
        <a:blipFill rotWithShape="1">
          <a:blip xmlns:r="http://schemas.openxmlformats.org/officeDocument/2006/relationships" r:embed="rId2"/>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2490"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Justyna</a:t>
          </a:r>
          <a:endParaRPr lang="en-GB" sz="1600" b="0" kern="1200" noProof="0" dirty="0">
            <a:solidFill>
              <a:schemeClr val="tx1"/>
            </a:solidFill>
            <a:latin typeface="+mn-lt"/>
          </a:endParaRPr>
        </a:p>
      </dsp:txBody>
      <dsp:txXfrm>
        <a:off x="3102490" y="2951374"/>
        <a:ext cx="2393899" cy="487484"/>
      </dsp:txXfrm>
    </dsp:sp>
    <dsp:sp modelId="{1223E777-77CB-4A9A-BF21-12B513842696}">
      <dsp:nvSpPr>
        <dsp:cNvPr id="0" name=""/>
        <dsp:cNvSpPr/>
      </dsp:nvSpPr>
      <dsp:spPr>
        <a:xfrm>
          <a:off x="3102490" y="3417023"/>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7871" y="781460"/>
          <a:ext cx="1828799" cy="1828799"/>
        </a:xfrm>
        <a:prstGeom prst="ellipse">
          <a:avLst/>
        </a:prstGeom>
        <a:blipFill rotWithShape="1">
          <a:blip xmlns:r="http://schemas.openxmlformats.org/officeDocument/2006/relationships" r:embed="rId3"/>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5322"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Louise</a:t>
          </a:r>
          <a:endParaRPr lang="en-GB" sz="1600" b="0" kern="1200" noProof="0" dirty="0">
            <a:solidFill>
              <a:schemeClr val="tx1"/>
            </a:solidFill>
            <a:latin typeface="+mn-lt"/>
          </a:endParaRPr>
        </a:p>
      </dsp:txBody>
      <dsp:txXfrm>
        <a:off x="5915322" y="2951374"/>
        <a:ext cx="2393899" cy="487484"/>
      </dsp:txXfrm>
    </dsp:sp>
    <dsp:sp modelId="{EE420F84-477D-4635-BEF8-66426E9A259D}">
      <dsp:nvSpPr>
        <dsp:cNvPr id="0" name=""/>
        <dsp:cNvSpPr/>
      </dsp:nvSpPr>
      <dsp:spPr>
        <a:xfrm>
          <a:off x="6252885" y="2539746"/>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10703" y="781460"/>
          <a:ext cx="1828799" cy="1828799"/>
        </a:xfrm>
        <a:prstGeom prst="ellipse">
          <a:avLst/>
        </a:prstGeom>
        <a:blipFill rotWithShape="1">
          <a:blip xmlns:r="http://schemas.openxmlformats.org/officeDocument/2006/relationships" r:embed="rId4"/>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8153"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Tom</a:t>
          </a:r>
          <a:endParaRPr lang="en-GB" sz="1600" b="0" kern="1200" noProof="0" dirty="0">
            <a:solidFill>
              <a:schemeClr val="tx1"/>
            </a:solidFill>
            <a:latin typeface="+mn-lt"/>
          </a:endParaRPr>
        </a:p>
      </dsp:txBody>
      <dsp:txXfrm>
        <a:off x="8728153" y="2951374"/>
        <a:ext cx="2393899" cy="487484"/>
      </dsp:txXfrm>
    </dsp:sp>
    <dsp:sp modelId="{5A7600AF-A34B-4D03-B3D6-B3C760AE8E06}">
      <dsp:nvSpPr>
        <dsp:cNvPr id="0" name=""/>
        <dsp:cNvSpPr/>
      </dsp:nvSpPr>
      <dsp:spPr>
        <a:xfrm>
          <a:off x="8771698" y="3373469"/>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FRIDAY</a:t>
          </a:r>
        </a:p>
        <a:p>
          <a:pPr marL="0" lvl="0" indent="0" algn="l" defTabSz="488950" rtl="0">
            <a:lnSpc>
              <a:spcPct val="90000"/>
            </a:lnSpc>
            <a:spcBef>
              <a:spcPct val="0"/>
            </a:spcBef>
            <a:spcAft>
              <a:spcPct val="35000"/>
            </a:spcAft>
            <a:buNone/>
          </a:pPr>
          <a:r>
            <a:rPr lang="en-GB" sz="1100" b="0" i="0" u="none" kern="1200" noProof="0" dirty="0"/>
            <a:t>Familiarisation with the project brief, Trello set up, agreeing team rules for smooth progress and timeframe for the project, tasks division for the weekend.  </a:t>
          </a:r>
          <a:endParaRPr lang="en-GB" sz="1100" kern="1200" noProof="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1</a:t>
          </a:r>
          <a:endParaRPr lang="en-GB" sz="3800" kern="1200" noProof="0" dirty="0"/>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MONDAY</a:t>
          </a:r>
        </a:p>
        <a:p>
          <a:pPr marL="0" lvl="0" indent="0" algn="l" defTabSz="488950" rtl="0">
            <a:lnSpc>
              <a:spcPct val="90000"/>
            </a:lnSpc>
            <a:spcBef>
              <a:spcPct val="0"/>
            </a:spcBef>
            <a:spcAft>
              <a:spcPct val="35000"/>
            </a:spcAft>
            <a:buNone/>
          </a:pPr>
          <a:r>
            <a:rPr lang="en-GB" sz="1100" b="0" i="0" u="none" kern="1200" noProof="0" dirty="0"/>
            <a:t>Feedback the key findings from the assigned reports to the rest of the team, start the work on the wire frame and GitHub repo creation.</a:t>
          </a:r>
          <a:endParaRPr lang="en-GB" sz="1100" kern="1200" noProof="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2</a:t>
          </a:r>
          <a:endParaRPr lang="en-GB" sz="3800" kern="1200" noProof="0" dirty="0"/>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TUESDAY</a:t>
          </a:r>
        </a:p>
        <a:p>
          <a:pPr marL="0" lvl="0" indent="0" algn="l" defTabSz="488950" rtl="0">
            <a:lnSpc>
              <a:spcPct val="90000"/>
            </a:lnSpc>
            <a:spcBef>
              <a:spcPct val="0"/>
            </a:spcBef>
            <a:spcAft>
              <a:spcPct val="35000"/>
            </a:spcAft>
            <a:buNone/>
          </a:pPr>
          <a:r>
            <a:rPr lang="en-GB" sz="1100" b="0" i="0" u="none" kern="1200" noProof="0" dirty="0"/>
            <a:t>Work on individual plots and create UI and server inputs for them.</a:t>
          </a:r>
          <a:endParaRPr lang="en-GB" sz="1100" kern="1200" noProof="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3</a:t>
          </a:r>
          <a:endParaRPr lang="en-GB" sz="3800" kern="1200" noProof="0" dirty="0"/>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WEDNESDAY</a:t>
          </a:r>
        </a:p>
        <a:p>
          <a:pPr marL="0" lvl="0" indent="0" algn="l" defTabSz="488950" rtl="0">
            <a:lnSpc>
              <a:spcPct val="90000"/>
            </a:lnSpc>
            <a:spcBef>
              <a:spcPct val="0"/>
            </a:spcBef>
            <a:spcAft>
              <a:spcPct val="35000"/>
            </a:spcAft>
            <a:buNone/>
          </a:pPr>
          <a:r>
            <a:rPr lang="en-GB" sz="1100" b="0" i="0" u="none" kern="1200" noProof="0" dirty="0"/>
            <a:t>Put the individual plots together to create a dashboard. Testing, unifying and debugging</a:t>
          </a:r>
          <a:endParaRPr lang="en-GB" sz="1100" kern="1200" noProof="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4</a:t>
          </a:r>
          <a:endParaRPr lang="en-GB" sz="3800" kern="1200" noProof="0" dirty="0"/>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kern="1200" noProof="0" dirty="0"/>
            <a:t>THURSDAY</a:t>
          </a:r>
        </a:p>
        <a:p>
          <a:pPr marL="0" lvl="0" indent="0" algn="ctr" defTabSz="488950" rtl="0">
            <a:lnSpc>
              <a:spcPct val="90000"/>
            </a:lnSpc>
            <a:spcBef>
              <a:spcPct val="0"/>
            </a:spcBef>
            <a:spcAft>
              <a:spcPct val="35000"/>
            </a:spcAft>
            <a:buNone/>
          </a:pPr>
          <a:r>
            <a:rPr lang="en-GB" sz="1100" kern="1200" noProof="0" dirty="0"/>
            <a:t>Project review, report writing, presentation prep and tidying up Git repo.</a:t>
          </a:r>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5</a:t>
          </a:r>
          <a:endParaRPr lang="en-GB" sz="3800" kern="1200" noProof="0" dirty="0"/>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rtlCol="0"/>
            <a:lstStyle/>
            <a:p>
              <a:pPr rtl="0"/>
              <a:r>
                <a:t>1</a:t>
              </a:r>
            </a:p>
          </dgm:t>
        </dgm:pt>
        <dgm:pt modelId="201" type="sibTrans" cxnId="{95F9FFCB-1BFC-4B36-BE44-D6A1469F21C3}">
          <dgm:prSet phldrT="2"/>
          <dgm:t>
            <a:bodyPr rtlCol="0"/>
            <a:lstStyle/>
            <a:p>
              <a:pPr rtl="0"/>
              <a:r>
                <a:t>2</a:t>
              </a:r>
            </a:p>
          </dgm:t>
        </dgm:pt>
        <dgm:pt modelId="301" type="sibTrans" cxnId="{A69863A3-5EBF-4CAE-AA51-83CA76DE20BB}">
          <dgm:prSet phldrT="3"/>
          <dgm:t>
            <a:bodyPr rtlCol="0"/>
            <a:lstStyle/>
            <a:p>
              <a:pPr rtl="0"/>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DCE667-0E8B-4020-B798-9F540ACF8A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98FE84B-4CF5-479A-98FA-101E6C9224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249E17-B59A-4F61-B8D2-5B4F41E1978D}" type="datetime1">
              <a:rPr lang="en-GB" smtClean="0"/>
              <a:t>12/07/2023</a:t>
            </a:fld>
            <a:endParaRPr lang="en-GB" dirty="0"/>
          </a:p>
        </p:txBody>
      </p:sp>
      <p:sp>
        <p:nvSpPr>
          <p:cNvPr id="4" name="Footer Placeholder 3">
            <a:extLst>
              <a:ext uri="{FF2B5EF4-FFF2-40B4-BE49-F238E27FC236}">
                <a16:creationId xmlns:a16="http://schemas.microsoft.com/office/drawing/2014/main" id="{E9871FFA-2EDD-435F-95BB-D4913CE5231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9F549EF-DEA6-491C-B092-AD1829A0E2C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3C7C88-02FC-450C-BC0C-36A3D372F9C7}" type="slidenum">
              <a:rPr lang="en-GB" smtClean="0"/>
              <a:t>‹#›</a:t>
            </a:fld>
            <a:endParaRPr lang="en-GB"/>
          </a:p>
        </p:txBody>
      </p:sp>
    </p:spTree>
    <p:extLst>
      <p:ext uri="{BB962C8B-B14F-4D97-AF65-F5344CB8AC3E}">
        <p14:creationId xmlns:p14="http://schemas.microsoft.com/office/powerpoint/2010/main" val="52466972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E95BD-28DC-4C06-ABE7-D1DD6658916C}" type="datetime1">
              <a:rPr lang="en-GB" smtClean="0"/>
              <a:pPr/>
              <a:t>12/07/2023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40C6A29-4676-420C-BBE3-ACC2B80F64D4}" type="slidenum">
              <a:rPr lang="en-GB" noProof="0" smtClean="0"/>
              <a:t>‹#›</a:t>
            </a:fld>
            <a:endParaRPr lang="en-GB" noProof="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a:t>
            </a:fld>
            <a:endParaRPr lang="en-GB"/>
          </a:p>
        </p:txBody>
      </p:sp>
    </p:spTree>
    <p:extLst>
      <p:ext uri="{BB962C8B-B14F-4D97-AF65-F5344CB8AC3E}">
        <p14:creationId xmlns:p14="http://schemas.microsoft.com/office/powerpoint/2010/main" val="20281415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10</a:t>
            </a:fld>
            <a:endParaRPr lang="en-GB"/>
          </a:p>
        </p:txBody>
      </p:sp>
    </p:spTree>
    <p:extLst>
      <p:ext uri="{BB962C8B-B14F-4D97-AF65-F5344CB8AC3E}">
        <p14:creationId xmlns:p14="http://schemas.microsoft.com/office/powerpoint/2010/main" val="3942359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11</a:t>
            </a:fld>
            <a:endParaRPr lang="en-GB"/>
          </a:p>
        </p:txBody>
      </p:sp>
    </p:spTree>
    <p:extLst>
      <p:ext uri="{BB962C8B-B14F-4D97-AF65-F5344CB8AC3E}">
        <p14:creationId xmlns:p14="http://schemas.microsoft.com/office/powerpoint/2010/main" val="7182458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12</a:t>
            </a:fld>
            <a:endParaRPr lang="en-US" dirty="0"/>
          </a:p>
        </p:txBody>
      </p:sp>
    </p:spTree>
    <p:extLst>
      <p:ext uri="{BB962C8B-B14F-4D97-AF65-F5344CB8AC3E}">
        <p14:creationId xmlns:p14="http://schemas.microsoft.com/office/powerpoint/2010/main" val="31344152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13</a:t>
            </a:fld>
            <a:endParaRPr lang="en-US" dirty="0"/>
          </a:p>
        </p:txBody>
      </p:sp>
    </p:spTree>
    <p:extLst>
      <p:ext uri="{BB962C8B-B14F-4D97-AF65-F5344CB8AC3E}">
        <p14:creationId xmlns:p14="http://schemas.microsoft.com/office/powerpoint/2010/main" val="1670162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2</a:t>
            </a:fld>
            <a:endParaRPr lang="en-GB"/>
          </a:p>
        </p:txBody>
      </p:sp>
    </p:spTree>
    <p:extLst>
      <p:ext uri="{BB962C8B-B14F-4D97-AF65-F5344CB8AC3E}">
        <p14:creationId xmlns:p14="http://schemas.microsoft.com/office/powerpoint/2010/main" val="352777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3</a:t>
            </a:fld>
            <a:endParaRPr lang="en-GB"/>
          </a:p>
        </p:txBody>
      </p:sp>
    </p:spTree>
    <p:extLst>
      <p:ext uri="{BB962C8B-B14F-4D97-AF65-F5344CB8AC3E}">
        <p14:creationId xmlns:p14="http://schemas.microsoft.com/office/powerpoint/2010/main" val="3295013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4</a:t>
            </a:fld>
            <a:endParaRPr lang="en-GB"/>
          </a:p>
        </p:txBody>
      </p:sp>
    </p:spTree>
    <p:extLst>
      <p:ext uri="{BB962C8B-B14F-4D97-AF65-F5344CB8AC3E}">
        <p14:creationId xmlns:p14="http://schemas.microsoft.com/office/powerpoint/2010/main" val="1830240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5</a:t>
            </a:fld>
            <a:endParaRPr lang="en-GB"/>
          </a:p>
        </p:txBody>
      </p:sp>
    </p:spTree>
    <p:extLst>
      <p:ext uri="{BB962C8B-B14F-4D97-AF65-F5344CB8AC3E}">
        <p14:creationId xmlns:p14="http://schemas.microsoft.com/office/powerpoint/2010/main" val="5625260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6</a:t>
            </a:fld>
            <a:endParaRPr lang="en-GB"/>
          </a:p>
        </p:txBody>
      </p:sp>
    </p:spTree>
    <p:extLst>
      <p:ext uri="{BB962C8B-B14F-4D97-AF65-F5344CB8AC3E}">
        <p14:creationId xmlns:p14="http://schemas.microsoft.com/office/powerpoint/2010/main" val="42098222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7</a:t>
            </a:fld>
            <a:endParaRPr lang="en-GB"/>
          </a:p>
        </p:txBody>
      </p:sp>
    </p:spTree>
    <p:extLst>
      <p:ext uri="{BB962C8B-B14F-4D97-AF65-F5344CB8AC3E}">
        <p14:creationId xmlns:p14="http://schemas.microsoft.com/office/powerpoint/2010/main" val="788970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8</a:t>
            </a:fld>
            <a:endParaRPr lang="en-GB"/>
          </a:p>
        </p:txBody>
      </p:sp>
    </p:spTree>
    <p:extLst>
      <p:ext uri="{BB962C8B-B14F-4D97-AF65-F5344CB8AC3E}">
        <p14:creationId xmlns:p14="http://schemas.microsoft.com/office/powerpoint/2010/main" val="3950943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9</a:t>
            </a:fld>
            <a:endParaRPr lang="en-GB"/>
          </a:p>
        </p:txBody>
      </p:sp>
    </p:spTree>
    <p:extLst>
      <p:ext uri="{BB962C8B-B14F-4D97-AF65-F5344CB8AC3E}">
        <p14:creationId xmlns:p14="http://schemas.microsoft.com/office/powerpoint/2010/main" val="250888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rtlCol="0" anchor="b"/>
          <a:lstStyle>
            <a:lvl1pPr algn="r">
              <a:defRPr sz="6000">
                <a:solidFill>
                  <a:schemeClr val="bg1"/>
                </a:solidFill>
              </a:defRPr>
            </a:lvl1pPr>
          </a:lstStyle>
          <a:p>
            <a:pPr rtl="0"/>
            <a:r>
              <a:rPr lang="en-GB" noProof="0"/>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rtlCol="0"/>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rtlCol="0"/>
          <a:lstStyle>
            <a:lvl1pPr marL="0" indent="0">
              <a:buNone/>
              <a:defRPr sz="2400"/>
            </a:lvl1pPr>
            <a:lvl2pPr marL="228600">
              <a:defRPr/>
            </a:lvl2pPr>
            <a:lvl3pPr marL="457200">
              <a:defRPr/>
            </a:lvl3pPr>
            <a:lvl4pPr marL="685800">
              <a:defRPr/>
            </a:lvl4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rtlCol="0"/>
          <a:lstStyle>
            <a:lvl1pPr algn="l">
              <a:defRPr>
                <a:latin typeface="+mn-lt"/>
              </a:defRPr>
            </a:lvl1pPr>
          </a:lstStyle>
          <a:p>
            <a:pPr algn="l"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rtlCol="0"/>
          <a:lstStyle>
            <a:lvl1pPr marL="0" indent="0">
              <a:buNone/>
              <a:defRPr sz="2400"/>
            </a:lvl1pPr>
            <a:lvl2pPr marL="228600">
              <a:defRPr sz="1800"/>
            </a:lvl2pPr>
            <a:lvl3pPr marL="457200">
              <a:defRPr sz="1800"/>
            </a:lvl3pPr>
          </a:lstStyle>
          <a:p>
            <a:pPr lvl="0" rtl="0"/>
            <a:r>
              <a:rPr lang="en-GB" noProof="0"/>
              <a:t>Click to edit Master text styles</a:t>
            </a:r>
          </a:p>
          <a:p>
            <a:pPr lvl="1" rtl="0"/>
            <a:r>
              <a:rPr lang="en-GB" noProof="0"/>
              <a:t>Second level</a:t>
            </a:r>
          </a:p>
          <a:p>
            <a:pPr lvl="2" rtl="0"/>
            <a:r>
              <a:rPr lang="en-GB" noProof="0"/>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rtlCol="0"/>
          <a:lstStyle/>
          <a:p>
            <a:pPr rtl="0"/>
            <a:r>
              <a:rPr lang="en-GB" noProof="0"/>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rtlCol="0" anchor="ctr"/>
          <a:lstStyle>
            <a:lvl1pPr marL="0" indent="0">
              <a:buNone/>
              <a:defRPr/>
            </a:lvl1pPr>
            <a:lvl2pPr marL="228600">
              <a:defRPr/>
            </a:lvl2pPr>
            <a:lvl3pPr marL="457200">
              <a:defRPr/>
            </a:lvl3pPr>
            <a:lvl4pPr>
              <a:buNone/>
              <a:defRPr/>
            </a:lvl4pPr>
          </a:lstStyle>
          <a:p>
            <a:pPr lvl="0" rtl="0"/>
            <a:r>
              <a:rPr lang="en-GB" noProof="0"/>
              <a:t>Click to edit Master text styles</a:t>
            </a:r>
          </a:p>
          <a:p>
            <a:pPr lvl="1" rtl="0"/>
            <a:r>
              <a:rPr lang="en-GB" noProof="0"/>
              <a:t>Second level</a:t>
            </a:r>
          </a:p>
          <a:p>
            <a:pPr lvl="2" rtl="0"/>
            <a:r>
              <a:rPr lang="en-GB" noProof="0"/>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rtlCol="0">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rtlCol="0" anchor="b"/>
          <a:lstStyle>
            <a:lvl1pPr algn="ctr">
              <a:defRPr sz="6000">
                <a:solidFill>
                  <a:schemeClr val="bg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rtlCol="0"/>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rtlCol="0"/>
          <a:lstStyle>
            <a:lvl1pPr>
              <a:buNone/>
              <a:defRPr>
                <a:solidFill>
                  <a:schemeClr val="bg1"/>
                </a:solidFill>
              </a:defRPr>
            </a:lvl1pPr>
          </a:lstStyle>
          <a:p>
            <a:pPr rtl="0"/>
            <a:r>
              <a:rPr lang="en-GB" noProof="0"/>
              <a:t>Click icon to add picture</a:t>
            </a:r>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rtlCol="0" anchor="b" anchorCtr="0">
            <a:noAutofit/>
          </a:bodyPr>
          <a:lstStyle>
            <a:lvl1pPr algn="ctr">
              <a:defRPr sz="4000">
                <a:solidFill>
                  <a:schemeClr val="tx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rtlCol="0"/>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rtlCol="0"/>
          <a:lstStyle>
            <a:lvl1pPr>
              <a:defRPr>
                <a:solidFill>
                  <a:schemeClr val="bg1"/>
                </a:solidFill>
                <a:latin typeface="+mn-lt"/>
              </a:defRPr>
            </a:lvl1pPr>
          </a:lstStyle>
          <a:p>
            <a:pPr rtl="0">
              <a:defRPr/>
            </a:pPr>
            <a:r>
              <a:rPr lang="en-GB" noProof="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rtlCol="0"/>
          <a:lstStyle>
            <a:lvl1pPr>
              <a:defRPr>
                <a:solidFill>
                  <a:schemeClr val="bg1"/>
                </a:solidFill>
                <a:latin typeface="+mn-lt"/>
              </a:defRPr>
            </a:lvl1pPr>
          </a:lstStyle>
          <a:p>
            <a:pPr rtl="0">
              <a:defRPr/>
            </a:pPr>
            <a:r>
              <a:rPr lang="en-GB" noProof="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rtlCol="0"/>
          <a:lstStyle>
            <a:lvl1pPr>
              <a:defRPr>
                <a:solidFill>
                  <a:schemeClr val="bg1"/>
                </a:solidFill>
                <a:latin typeface="+mn-lt"/>
              </a:defRPr>
            </a:lvl1pPr>
          </a:lstStyle>
          <a:p>
            <a:pPr rtl="0">
              <a:defRPr/>
            </a:pPr>
            <a:fld id="{D76B855D-E9CC-4FF8-AD85-6CDC7B89A0DE}" type="slidenum">
              <a:rPr lang="en-GB" noProof="0" smtClean="0"/>
              <a:pPr>
                <a:defRPr/>
              </a:pPr>
              <a:t>‹#›</a:t>
            </a:fld>
            <a:endParaRPr lang="en-GB" noProof="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noProof="0"/>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diagramColors" Target="../diagrams/colors2.xml"/><Relationship Id="rId11" Type="http://schemas.openxmlformats.org/officeDocument/2006/relationships/image" Target="../media/image11.png"/><Relationship Id="rId5" Type="http://schemas.openxmlformats.org/officeDocument/2006/relationships/diagramQuickStyle" Target="../diagrams/quickStyle2.xml"/><Relationship Id="rId10" Type="http://schemas.openxmlformats.org/officeDocument/2006/relationships/image" Target="../media/image10.png"/><Relationship Id="rId4" Type="http://schemas.openxmlformats.org/officeDocument/2006/relationships/diagramLayout" Target="../diagrams/layout2.xml"/><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5093208" y="2743200"/>
            <a:ext cx="6971274" cy="2386584"/>
          </a:xfrm>
        </p:spPr>
        <p:txBody>
          <a:bodyPr rtlCol="0">
            <a:normAutofit/>
          </a:bodyPr>
          <a:lstStyle/>
          <a:p>
            <a:pPr algn="ctr"/>
            <a:r>
              <a:rPr lang="en-GB" sz="4000" b="1" i="0" dirty="0">
                <a:solidFill>
                  <a:srgbClr val="333333"/>
                </a:solidFill>
                <a:effectLst/>
                <a:latin typeface="inherit"/>
              </a:rPr>
              <a:t>Impact of the Covid-19 pandemic on provision of acute care in Scotland.</a:t>
            </a:r>
            <a:br>
              <a:rPr lang="en-GB" sz="4000" b="0" i="0" dirty="0">
                <a:solidFill>
                  <a:srgbClr val="333333"/>
                </a:solidFill>
                <a:effectLst/>
                <a:latin typeface="inherit"/>
              </a:rPr>
            </a:br>
            <a:endParaRPr lang="en-GB" sz="4000"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rtlCol="0"/>
          <a:lstStyle/>
          <a:p>
            <a:pPr rtl="0"/>
            <a:r>
              <a:rPr lang="en-GB" dirty="0">
                <a:solidFill>
                  <a:srgbClr val="FFFFFF"/>
                </a:solidFill>
              </a:rPr>
              <a:t>Emma, Justyna, Tom, Louise</a:t>
            </a:r>
          </a:p>
          <a:p>
            <a:pPr rtl="0"/>
            <a:endParaRPr lang="en-GB"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rtlCol="0"/>
          <a:lstStyle/>
          <a:p>
            <a:pPr rtl="0"/>
            <a:r>
              <a:rPr lang="en-GB"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944241545"/>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3"/>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rtlCol="0"/>
          <a:lstStyle/>
          <a:p>
            <a:pPr rtl="0"/>
            <a:r>
              <a:rPr lang="en-GB"/>
              <a:t>Table</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2385734280"/>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pPr rtl="0"/>
                      <a:endParaRPr lang="en-GB" noProof="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pPr rtl="0"/>
                      <a:r>
                        <a:rPr lang="en-GB" noProof="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pPr rtl="0"/>
                      <a:r>
                        <a:rPr lang="en-GB" noProof="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pPr rtl="0"/>
                      <a:r>
                        <a:rPr lang="en-GB" noProof="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pPr rtl="0"/>
                      <a:r>
                        <a:rPr lang="en-GB" noProof="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rtlCol="0"/>
          <a:lstStyle/>
          <a:p>
            <a:pPr rtl="0"/>
            <a:r>
              <a:rPr lang="en-GB"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rtlCol="0"/>
          <a:lstStyle/>
          <a:p>
            <a:pPr rtl="0"/>
            <a:r>
              <a:rPr lang="en-GB" sz="24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pPr rtl="0"/>
            <a:endParaRPr lang="en-GB"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3"/>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4"/>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rtlCol="0"/>
          <a:lstStyle/>
          <a:p>
            <a:pPr rtl="0"/>
            <a:r>
              <a:rPr lang="en-GB"/>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rtlCol="0"/>
          <a:lstStyle/>
          <a:p>
            <a:pPr lvl="0" rtl="0"/>
            <a:r>
              <a:rPr lang="en-GB"/>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rtlCol="0"/>
          <a:lstStyle/>
          <a:p>
            <a:pPr lvl="0" rtl="0"/>
            <a:r>
              <a:rPr lang="en-GB"/>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rtlCol="0"/>
          <a:lstStyle/>
          <a:p>
            <a:pPr lvl="0" rtl="0"/>
            <a:fld id="{D76B855D-E9CC-4FF8-AD85-6CDC7B89A0DE}" type="slidenum">
              <a:rPr lang="en-GB" smtClean="0"/>
              <a:pPr lvl="0"/>
              <a:t>13</a:t>
            </a:fld>
            <a:endParaRPr lang="en-GB"/>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rtlCol="0"/>
          <a:lstStyle/>
          <a:p>
            <a:pPr rtl="0"/>
            <a:r>
              <a:rPr lang="en-GB"/>
              <a:t>Presenter name</a:t>
            </a:r>
          </a:p>
          <a:p>
            <a:pPr rtl="0">
              <a:spcBef>
                <a:spcPts val="3000"/>
              </a:spcBef>
            </a:pPr>
            <a:r>
              <a:rPr lang="en-GB" sz="1800"/>
              <a:t>Email address</a:t>
            </a:r>
          </a:p>
          <a:p>
            <a:pPr rtl="0">
              <a:spcBef>
                <a:spcPts val="3000"/>
              </a:spcBef>
            </a:pPr>
            <a:r>
              <a:rPr lang="en-GB" sz="1800"/>
              <a:t>Website</a:t>
            </a:r>
          </a:p>
          <a:p>
            <a:pPr rtl="0"/>
            <a:endParaRPr lang="en-GB"/>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rtlCol="0"/>
          <a:lstStyle/>
          <a:p>
            <a:pPr rtl="0"/>
            <a:r>
              <a:rPr lang="en-GB" dirty="0">
                <a:solidFill>
                  <a:srgbClr val="FFFFFF"/>
                </a:solidFill>
              </a:rPr>
              <a:t>Summary</a:t>
            </a:r>
            <a:endParaRPr lang="en-GB"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a:xfrm>
            <a:off x="5788151" y="1527048"/>
            <a:ext cx="5949759" cy="3931920"/>
          </a:xfrm>
        </p:spPr>
        <p:txBody>
          <a:bodyPr rtlCol="0"/>
          <a:lstStyle/>
          <a:p>
            <a:pPr marL="0" indent="0" rtl="0">
              <a:buNone/>
            </a:pPr>
            <a:r>
              <a:rPr lang="en-GB" dirty="0"/>
              <a:t>Introduce the Team</a:t>
            </a:r>
          </a:p>
          <a:p>
            <a:pPr marL="0" indent="0" rtl="0">
              <a:buNone/>
            </a:pPr>
            <a:r>
              <a:rPr lang="en-GB" dirty="0"/>
              <a:t>Project brief and our Approach</a:t>
            </a:r>
          </a:p>
          <a:p>
            <a:pPr marL="0" indent="0" rtl="0">
              <a:buNone/>
            </a:pPr>
            <a:r>
              <a:rPr lang="en-GB" dirty="0"/>
              <a:t>KPIs</a:t>
            </a:r>
          </a:p>
          <a:p>
            <a:pPr marL="0" indent="0" rtl="0">
              <a:buNone/>
            </a:pPr>
            <a:r>
              <a:rPr lang="en-GB" dirty="0"/>
              <a:t>Dashboard</a:t>
            </a:r>
          </a:p>
          <a:p>
            <a:pPr marL="0" indent="0" rtl="0">
              <a:buNone/>
            </a:pPr>
            <a:r>
              <a:rPr lang="en-GB" dirty="0"/>
              <a:t>Key findings</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rtlCol="0"/>
          <a:lstStyle/>
          <a:p>
            <a:pPr rtl="0"/>
            <a:r>
              <a:rPr lang="en-GB"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2078440398"/>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3"/>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rtlCol="0"/>
          <a:lstStyle/>
          <a:p>
            <a:pPr rtl="0"/>
            <a:r>
              <a:rPr lang="en-GB"/>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rtlCol="0"/>
          <a:lstStyle/>
          <a:p>
            <a:pPr rtl="0"/>
            <a:r>
              <a:rPr lang="en-GB"/>
              <a:t>Walt Disney</a:t>
            </a:r>
          </a:p>
          <a:p>
            <a:pPr rtl="0"/>
            <a:endParaRPr lang="en-GB"/>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rtlCol="0"/>
          <a:lstStyle/>
          <a:p>
            <a:pPr rtl="0">
              <a:defRPr/>
            </a:pPr>
            <a:fld id="{D76B855D-E9CC-4FF8-AD85-6CDC7B89A0DE}" type="slidenum">
              <a:rPr lang="en-GB" smtClean="0">
                <a:latin typeface="Calibri" panose="020F0502020204030204"/>
              </a:rPr>
              <a:pPr rtl="0">
                <a:defRPr/>
              </a:pPr>
              <a:t>4</a:t>
            </a:fld>
            <a:endParaRPr lang="en-GB">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rtlCol="0"/>
          <a:lstStyle/>
          <a:p>
            <a:pPr rtl="0"/>
            <a:r>
              <a:rPr lang="en-GB" dirty="0"/>
              <a:t>Project Brief</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a:xfrm>
            <a:off x="835152" y="1455413"/>
            <a:ext cx="11000759" cy="1468923"/>
          </a:xfrm>
        </p:spPr>
        <p:txBody>
          <a:bodyPr rtlCol="0">
            <a:normAutofit fontScale="92500"/>
          </a:bodyPr>
          <a:lstStyle/>
          <a:p>
            <a:pPr marL="457200" indent="-457200" rtl="0">
              <a:buAutoNum type="arabicPeriod"/>
            </a:pPr>
            <a:r>
              <a:rPr lang="en-GB" dirty="0"/>
              <a:t>To what extent are the ‘winter crises’ reported by the media real?</a:t>
            </a:r>
          </a:p>
          <a:p>
            <a:pPr marL="457200" indent="-457200" rtl="0">
              <a:buAutoNum type="arabicPeriod"/>
            </a:pPr>
            <a:endParaRPr lang="en-GB" dirty="0"/>
          </a:p>
          <a:p>
            <a:pPr rtl="0"/>
            <a:r>
              <a:rPr lang="en-GB" dirty="0"/>
              <a:t>2. How has the Covid-19 pandemic affected provision of acute care in Scotland?</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a:xfrm>
            <a:off x="835152" y="3437909"/>
            <a:ext cx="3291840" cy="1595956"/>
          </a:xfrm>
        </p:spPr>
        <p:txBody>
          <a:bodyPr rtlCol="0">
            <a:normAutofit/>
          </a:bodyPr>
          <a:lstStyle/>
          <a:p>
            <a:pPr algn="l">
              <a:buFont typeface="Arial" panose="020B0604020202020204" pitchFamily="34" charset="0"/>
              <a:buChar char="•"/>
            </a:pPr>
            <a:r>
              <a:rPr lang="en-GB" b="1" i="0" dirty="0">
                <a:solidFill>
                  <a:srgbClr val="333333"/>
                </a:solidFill>
                <a:effectLst/>
                <a:latin typeface="Helvetica Neue"/>
              </a:rPr>
              <a:t>Temporal: </a:t>
            </a:r>
            <a:r>
              <a:rPr lang="en-GB" b="0" i="0" dirty="0">
                <a:solidFill>
                  <a:srgbClr val="333333"/>
                </a:solidFill>
                <a:effectLst/>
                <a:latin typeface="Helvetica Neue"/>
              </a:rPr>
              <a:t>How has this issue changed over time? (Is it getting better or worse?)</a:t>
            </a:r>
          </a:p>
          <a:p>
            <a:pPr rtl="0"/>
            <a:endParaRPr lang="en-GB" dirty="0"/>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a:xfrm>
            <a:off x="8218715" y="3437909"/>
            <a:ext cx="3291840" cy="1468924"/>
          </a:xfrm>
        </p:spPr>
        <p:txBody>
          <a:bodyPr rtlCol="0"/>
          <a:lstStyle/>
          <a:p>
            <a:r>
              <a:rPr lang="en-GB" b="1" dirty="0">
                <a:solidFill>
                  <a:srgbClr val="333333"/>
                </a:solidFill>
                <a:latin typeface="Helvetica Neue"/>
              </a:rPr>
              <a:t>Demographic: </a:t>
            </a:r>
            <a:r>
              <a:rPr lang="en-GB" dirty="0">
                <a:solidFill>
                  <a:srgbClr val="333333"/>
                </a:solidFill>
                <a:latin typeface="Helvetica Neue"/>
              </a:rPr>
              <a:t>Who is most affected by this issue? (Who should be targeted with efforts?)</a:t>
            </a:r>
          </a:p>
          <a:p>
            <a:pPr rtl="0"/>
            <a:endParaRPr lang="en-GB" dirty="0"/>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8DB776D2-28BC-86FF-32B0-4CAABA0003E6}"/>
              </a:ext>
            </a:extLst>
          </p:cNvPr>
          <p:cNvPicPr>
            <a:picLocks noChangeAspect="1"/>
          </p:cNvPicPr>
          <p:nvPr/>
        </p:nvPicPr>
        <p:blipFill>
          <a:blip r:embed="rId3"/>
          <a:stretch>
            <a:fillRect/>
          </a:stretch>
        </p:blipFill>
        <p:spPr>
          <a:xfrm>
            <a:off x="8610600" y="198438"/>
            <a:ext cx="1182727" cy="1182727"/>
          </a:xfrm>
          <a:prstGeom prst="rect">
            <a:avLst/>
          </a:prstGeom>
        </p:spPr>
      </p:pic>
      <p:sp>
        <p:nvSpPr>
          <p:cNvPr id="18" name="Content Placeholder 17">
            <a:extLst>
              <a:ext uri="{FF2B5EF4-FFF2-40B4-BE49-F238E27FC236}">
                <a16:creationId xmlns:a16="http://schemas.microsoft.com/office/drawing/2014/main" id="{A671641C-5E20-6BDC-7956-8C26F1109759}"/>
              </a:ext>
            </a:extLst>
          </p:cNvPr>
          <p:cNvSpPr>
            <a:spLocks noGrp="1"/>
          </p:cNvSpPr>
          <p:nvPr>
            <p:ph sz="quarter" idx="4"/>
          </p:nvPr>
        </p:nvSpPr>
        <p:spPr>
          <a:xfrm>
            <a:off x="4590039" y="3428579"/>
            <a:ext cx="3291840" cy="1595956"/>
          </a:xfrm>
        </p:spPr>
        <p:txBody>
          <a:bodyPr/>
          <a:lstStyle/>
          <a:p>
            <a:r>
              <a:rPr lang="en-GB" b="1" dirty="0">
                <a:solidFill>
                  <a:srgbClr val="333333"/>
                </a:solidFill>
                <a:latin typeface="Helvetica Neue"/>
              </a:rPr>
              <a:t>Geographic: </a:t>
            </a:r>
            <a:r>
              <a:rPr lang="en-GB" dirty="0">
                <a:solidFill>
                  <a:srgbClr val="333333"/>
                </a:solidFill>
                <a:latin typeface="Helvetica Neue"/>
              </a:rPr>
              <a:t>How does this issue differ between areas in Scotland? (Where should efforts be focussed?)</a:t>
            </a:r>
          </a:p>
          <a:p>
            <a:endParaRPr lang="en-GB" dirty="0"/>
          </a:p>
        </p:txBody>
      </p:sp>
    </p:spTree>
    <p:extLst>
      <p:ext uri="{BB962C8B-B14F-4D97-AF65-F5344CB8AC3E}">
        <p14:creationId xmlns:p14="http://schemas.microsoft.com/office/powerpoint/2010/main" val="543995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rtlCol="0"/>
          <a:lstStyle/>
          <a:p>
            <a:pPr rtl="0"/>
            <a:r>
              <a:rPr lang="en-GB" dirty="0"/>
              <a:t>Data</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6612" y="1583630"/>
            <a:ext cx="10714686" cy="4695378"/>
          </a:xfrm>
        </p:spPr>
        <p:txBody>
          <a:bodyPr rtlCol="0">
            <a:normAutofit fontScale="85000" lnSpcReduction="20000"/>
          </a:bodyPr>
          <a:lstStyle/>
          <a:p>
            <a:pPr rtl="0"/>
            <a:r>
              <a:rPr lang="en-GB" dirty="0"/>
              <a:t>Hospital Activity by Speciality</a:t>
            </a:r>
          </a:p>
          <a:p>
            <a:pPr rtl="0"/>
            <a:endParaRPr lang="en-GB" dirty="0"/>
          </a:p>
          <a:p>
            <a:pPr rtl="0"/>
            <a:r>
              <a:rPr lang="en-GB" dirty="0"/>
              <a:t>Hospital Activity and Patient Demographics</a:t>
            </a:r>
          </a:p>
          <a:p>
            <a:pPr rtl="0"/>
            <a:endParaRPr lang="en-GB" dirty="0"/>
          </a:p>
          <a:p>
            <a:pPr rtl="0"/>
            <a:r>
              <a:rPr lang="en-GB" dirty="0"/>
              <a:t>Hospital Activity and Deprivation</a:t>
            </a:r>
          </a:p>
          <a:p>
            <a:pPr rtl="0"/>
            <a:endParaRPr lang="en-GB" dirty="0"/>
          </a:p>
          <a:p>
            <a:pPr rtl="0"/>
            <a:r>
              <a:rPr lang="en-GB" dirty="0"/>
              <a:t>Hospitalisations due to Covid 19</a:t>
            </a:r>
          </a:p>
          <a:p>
            <a:pPr rtl="0"/>
            <a:endParaRPr lang="en-GB" dirty="0"/>
          </a:p>
          <a:p>
            <a:pPr rtl="0"/>
            <a:r>
              <a:rPr lang="en-GB" dirty="0"/>
              <a:t>A&amp;E attendances and performance data</a:t>
            </a:r>
          </a:p>
          <a:p>
            <a:pPr rtl="0"/>
            <a:endParaRPr lang="en-GB" dirty="0"/>
          </a:p>
          <a:p>
            <a:pPr rtl="0"/>
            <a:r>
              <a:rPr lang="en-GB" dirty="0"/>
              <a:t>Quarterly Hospital Beds Information - Datasets - Scottish Health and Social Care Open Data - </a:t>
            </a:r>
            <a:r>
              <a:rPr lang="en-GB" dirty="0" err="1"/>
              <a:t>nhs.scot</a:t>
            </a:r>
            <a:endParaRPr lang="en-GB" dirty="0"/>
          </a:p>
          <a:p>
            <a:pPr rtl="0"/>
            <a:endParaRPr lang="en-GB" dirty="0"/>
          </a:p>
          <a:p>
            <a:pPr rtl="0"/>
            <a:r>
              <a:rPr lang="en-GB" dirty="0"/>
              <a:t>Delayed discharge data</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6ECC67AB-A0DF-6D53-40AC-230D978EB651}"/>
              </a:ext>
            </a:extLst>
          </p:cNvPr>
          <p:cNvPicPr>
            <a:picLocks noChangeAspect="1"/>
          </p:cNvPicPr>
          <p:nvPr/>
        </p:nvPicPr>
        <p:blipFill>
          <a:blip r:embed="rId3"/>
          <a:stretch>
            <a:fillRect/>
          </a:stretch>
        </p:blipFill>
        <p:spPr>
          <a:xfrm>
            <a:off x="8088167" y="525938"/>
            <a:ext cx="2943825" cy="1175619"/>
          </a:xfrm>
          <a:prstGeom prst="rect">
            <a:avLst/>
          </a:prstGeom>
        </p:spPr>
      </p:pic>
    </p:spTree>
    <p:extLst>
      <p:ext uri="{BB962C8B-B14F-4D97-AF65-F5344CB8AC3E}">
        <p14:creationId xmlns:p14="http://schemas.microsoft.com/office/powerpoint/2010/main" val="1813910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rtlCol="0"/>
          <a:lstStyle/>
          <a:p>
            <a:pPr rtl="0"/>
            <a:r>
              <a:rPr lang="en-GB" dirty="0"/>
              <a:t>Project 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227263943"/>
              </p:ext>
            </p:extLst>
          </p:nvPr>
        </p:nvGraphicFramePr>
        <p:xfrm>
          <a:off x="998220" y="1626999"/>
          <a:ext cx="10195560" cy="367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06BAFC98-C9B9-526E-D357-CE40DD126A5A}"/>
              </a:ext>
            </a:extLst>
          </p:cNvPr>
          <p:cNvPicPr>
            <a:picLocks noChangeAspect="1"/>
          </p:cNvPicPr>
          <p:nvPr/>
        </p:nvPicPr>
        <p:blipFill>
          <a:blip r:embed="rId8"/>
          <a:stretch>
            <a:fillRect/>
          </a:stretch>
        </p:blipFill>
        <p:spPr>
          <a:xfrm>
            <a:off x="2207581" y="4932663"/>
            <a:ext cx="2433515" cy="1825136"/>
          </a:xfrm>
          <a:prstGeom prst="rect">
            <a:avLst/>
          </a:prstGeom>
        </p:spPr>
      </p:pic>
      <p:pic>
        <p:nvPicPr>
          <p:cNvPr id="8" name="Picture 7">
            <a:extLst>
              <a:ext uri="{FF2B5EF4-FFF2-40B4-BE49-F238E27FC236}">
                <a16:creationId xmlns:a16="http://schemas.microsoft.com/office/drawing/2014/main" id="{089ABB22-475E-5B60-4AB8-A602546BBC4A}"/>
              </a:ext>
            </a:extLst>
          </p:cNvPr>
          <p:cNvPicPr>
            <a:picLocks noChangeAspect="1"/>
          </p:cNvPicPr>
          <p:nvPr/>
        </p:nvPicPr>
        <p:blipFill>
          <a:blip r:embed="rId9"/>
          <a:stretch>
            <a:fillRect/>
          </a:stretch>
        </p:blipFill>
        <p:spPr>
          <a:xfrm>
            <a:off x="4598699" y="5118842"/>
            <a:ext cx="1623916" cy="911672"/>
          </a:xfrm>
          <a:prstGeom prst="rect">
            <a:avLst/>
          </a:prstGeom>
        </p:spPr>
      </p:pic>
      <p:pic>
        <p:nvPicPr>
          <p:cNvPr id="9" name="Picture 8">
            <a:extLst>
              <a:ext uri="{FF2B5EF4-FFF2-40B4-BE49-F238E27FC236}">
                <a16:creationId xmlns:a16="http://schemas.microsoft.com/office/drawing/2014/main" id="{71A348E9-D456-2320-B4DC-77F4633DF602}"/>
              </a:ext>
            </a:extLst>
          </p:cNvPr>
          <p:cNvPicPr>
            <a:picLocks noChangeAspect="1"/>
          </p:cNvPicPr>
          <p:nvPr/>
        </p:nvPicPr>
        <p:blipFill>
          <a:blip r:embed="rId10"/>
          <a:stretch>
            <a:fillRect/>
          </a:stretch>
        </p:blipFill>
        <p:spPr>
          <a:xfrm>
            <a:off x="8214940" y="4922382"/>
            <a:ext cx="2233790" cy="1788812"/>
          </a:xfrm>
          <a:prstGeom prst="rect">
            <a:avLst/>
          </a:prstGeom>
        </p:spPr>
      </p:pic>
      <p:pic>
        <p:nvPicPr>
          <p:cNvPr id="10" name="Picture 9">
            <a:extLst>
              <a:ext uri="{FF2B5EF4-FFF2-40B4-BE49-F238E27FC236}">
                <a16:creationId xmlns:a16="http://schemas.microsoft.com/office/drawing/2014/main" id="{89564388-3152-AB7E-F356-82AF0711E0D7}"/>
              </a:ext>
            </a:extLst>
          </p:cNvPr>
          <p:cNvPicPr>
            <a:picLocks noChangeAspect="1"/>
          </p:cNvPicPr>
          <p:nvPr/>
        </p:nvPicPr>
        <p:blipFill>
          <a:blip r:embed="rId11"/>
          <a:stretch>
            <a:fillRect/>
          </a:stretch>
        </p:blipFill>
        <p:spPr>
          <a:xfrm>
            <a:off x="6722663" y="5284560"/>
            <a:ext cx="1187683" cy="753884"/>
          </a:xfrm>
          <a:prstGeom prst="rect">
            <a:avLst/>
          </a:prstGeom>
        </p:spPr>
      </p:pic>
    </p:spTree>
    <p:extLst>
      <p:ext uri="{BB962C8B-B14F-4D97-AF65-F5344CB8AC3E}">
        <p14:creationId xmlns:p14="http://schemas.microsoft.com/office/powerpoint/2010/main" val="3942647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838200" y="365125"/>
            <a:ext cx="10515600" cy="1325563"/>
          </a:xfrm>
        </p:spPr>
        <p:txBody>
          <a:bodyPr rtlCol="0" anchor="ctr">
            <a:normAutofit/>
          </a:bodyPr>
          <a:lstStyle/>
          <a:p>
            <a:pPr rtl="0"/>
            <a:r>
              <a:rPr lang="en-GB" b="1" dirty="0"/>
              <a:t>K</a:t>
            </a:r>
            <a:r>
              <a:rPr lang="en-GB" dirty="0"/>
              <a:t>ey </a:t>
            </a:r>
            <a:r>
              <a:rPr lang="en-GB" b="1" dirty="0"/>
              <a:t>P</a:t>
            </a:r>
            <a:r>
              <a:rPr lang="en-GB" dirty="0"/>
              <a:t>erformance </a:t>
            </a:r>
            <a:r>
              <a:rPr lang="en-GB" b="1" dirty="0"/>
              <a:t>I</a:t>
            </a:r>
            <a:r>
              <a:rPr lang="en-GB" dirty="0"/>
              <a:t>ndicators</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sz="half" idx="1"/>
          </p:nvPr>
        </p:nvSpPr>
        <p:spPr>
          <a:xfrm>
            <a:off x="838200" y="1825625"/>
            <a:ext cx="5181600" cy="4351338"/>
          </a:xfrm>
        </p:spPr>
        <p:txBody>
          <a:bodyPr rtlCol="0">
            <a:normAutofit/>
          </a:bodyPr>
          <a:lstStyle/>
          <a:p>
            <a:pPr marL="457200" indent="-457200" rtl="0"/>
            <a:r>
              <a:rPr lang="en-GB"/>
              <a:t>Hospital Admissions</a:t>
            </a:r>
          </a:p>
          <a:p>
            <a:pPr marL="457200" indent="-457200" rtl="0"/>
            <a:endParaRPr lang="en-GB"/>
          </a:p>
          <a:p>
            <a:pPr marL="457200" indent="-457200" rtl="0"/>
            <a:r>
              <a:rPr lang="en-GB"/>
              <a:t>Length of hospital stay</a:t>
            </a:r>
          </a:p>
          <a:p>
            <a:pPr marL="457200" indent="-457200" rtl="0"/>
            <a:endParaRPr lang="en-GB"/>
          </a:p>
          <a:p>
            <a:pPr marL="457200" indent="-457200" rtl="0"/>
            <a:r>
              <a:rPr lang="en-GB"/>
              <a:t>Hospital beds availability</a:t>
            </a:r>
          </a:p>
          <a:p>
            <a:pPr rtl="0"/>
            <a:endParaRPr lang="en-GB" dirty="0"/>
          </a:p>
        </p:txBody>
      </p:sp>
      <p:pic>
        <p:nvPicPr>
          <p:cNvPr id="17" name="Picture Placeholder 16" descr="A group of people outside of a hospital&#10;&#10;Description automatically generated">
            <a:extLst>
              <a:ext uri="{FF2B5EF4-FFF2-40B4-BE49-F238E27FC236}">
                <a16:creationId xmlns:a16="http://schemas.microsoft.com/office/drawing/2014/main" id="{CB8D120A-5E1E-4874-96F4-134EC1F09F1C}"/>
              </a:ext>
            </a:extLst>
          </p:cNvPr>
          <p:cNvPicPr>
            <a:picLocks noGrp="1" noChangeAspect="1"/>
          </p:cNvPicPr>
          <p:nvPr>
            <p:ph sz="half" idx="2"/>
          </p:nvPr>
        </p:nvPicPr>
        <p:blipFill rotWithShape="1">
          <a:blip r:embed="rId3"/>
          <a:stretch/>
        </p:blipFill>
        <p:spPr>
          <a:xfrm>
            <a:off x="6305550" y="2496344"/>
            <a:ext cx="5181600" cy="3238499"/>
          </a:xfrm>
          <a:noFill/>
        </p:spPr>
      </p:pic>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rtlCol="0" anchor="ctr">
            <a:normAutofit/>
          </a:bodyPr>
          <a:lstStyle/>
          <a:p>
            <a:pPr marL="0" marR="0" lvl="0" indent="0" defTabSz="914400" rtl="0" eaLnBrk="1" fontAlgn="auto" latinLnBrk="0" hangingPunct="1">
              <a:spcBef>
                <a:spcPts val="0"/>
              </a:spcBef>
              <a:spcAft>
                <a:spcPts val="600"/>
              </a:spcAft>
              <a:buClrTx/>
              <a:buSzTx/>
              <a:buFontTx/>
              <a:buNone/>
              <a:tabLst/>
              <a:defRPr/>
            </a:pPr>
            <a:fld id="{D76B855D-E9CC-4FF8-AD85-6CDC7B89A0DE}" type="slidenum">
              <a:rPr kumimoji="0" lang="en-GB" b="0" i="0" u="none" strike="noStrike" kern="1200" cap="none" spc="0" normalizeH="0" baseline="0" smtClean="0">
                <a:ln>
                  <a:noFill/>
                </a:ln>
                <a:solidFill>
                  <a:prstClr val="black">
                    <a:tint val="75000"/>
                  </a:prstClr>
                </a:solidFill>
                <a:effectLst/>
                <a:uLnTx/>
                <a:uFillTx/>
              </a:rPr>
              <a:pPr marL="0" marR="0" lvl="0" indent="0" defTabSz="914400" rtl="0" eaLnBrk="1" fontAlgn="auto" latinLnBrk="0" hangingPunct="1">
                <a:spcBef>
                  <a:spcPts val="0"/>
                </a:spcBef>
                <a:spcAft>
                  <a:spcPts val="600"/>
                </a:spcAft>
                <a:buClrTx/>
                <a:buSzTx/>
                <a:buFontTx/>
                <a:buNone/>
                <a:tabLst/>
                <a:defRPr/>
              </a:pPr>
              <a:t>8</a:t>
            </a:fld>
            <a:endParaRPr kumimoji="0" lang="en-GB" b="0" i="0" u="none" strike="noStrike" kern="1200" cap="none" spc="0" normalizeH="0" baseline="0">
              <a:ln>
                <a:noFill/>
              </a:ln>
              <a:solidFill>
                <a:prstClr val="black">
                  <a:tint val="75000"/>
                </a:prstClr>
              </a:solidFill>
              <a:effectLst/>
              <a:uLnTx/>
              <a:uFillTx/>
            </a:endParaRPr>
          </a:p>
        </p:txBody>
      </p:sp>
    </p:spTree>
    <p:extLst>
      <p:ext uri="{BB962C8B-B14F-4D97-AF65-F5344CB8AC3E}">
        <p14:creationId xmlns:p14="http://schemas.microsoft.com/office/powerpoint/2010/main" val="1002193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rtlCol="0"/>
          <a:lstStyle/>
          <a:p>
            <a:pPr rtl="0"/>
            <a:r>
              <a:rPr lang="en-GB">
                <a:solidFill>
                  <a:srgbClr val="FFFFFF"/>
                </a:solidFill>
              </a:rPr>
              <a:t>Topic one</a:t>
            </a:r>
            <a:endParaRPr lang="en-GB"/>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rtlCol="0"/>
          <a:lstStyle/>
          <a:p>
            <a:pPr rtl="0"/>
            <a:r>
              <a:rPr lang="en-GB">
                <a:solidFill>
                  <a:srgbClr val="FFFFFF"/>
                </a:solidFill>
              </a:rPr>
              <a:t>Subtitle</a:t>
            </a:r>
          </a:p>
          <a:p>
            <a:pPr rtl="0"/>
            <a:endParaRPr lang="en-GB"/>
          </a:p>
        </p:txBody>
      </p:sp>
    </p:spTree>
    <p:extLst>
      <p:ext uri="{BB962C8B-B14F-4D97-AF65-F5344CB8AC3E}">
        <p14:creationId xmlns:p14="http://schemas.microsoft.com/office/powerpoint/2010/main" val="4283594893"/>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38_TF78504181_Win32" id="{C0282433-D7EF-45DF-A8F6-65451AB0B295}" vid="{7A5F5F68-7204-400F-A78C-9EE75BE45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A449C04-64B3-4403-94B7-8D2284C38D1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{B4C958CF-0C59-409C-B2EE-0B97AFF51F89}tf78504181_win32</Template>
  <TotalTime>361</TotalTime>
  <Words>443</Words>
  <Application>Microsoft Office PowerPoint</Application>
  <PresentationFormat>Widescreen</PresentationFormat>
  <Paragraphs>119</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Avenir Next LT Pro</vt:lpstr>
      <vt:lpstr>Calibri</vt:lpstr>
      <vt:lpstr>Helvetica Neue</vt:lpstr>
      <vt:lpstr>inherit</vt:lpstr>
      <vt:lpstr>Tw Cen MT</vt:lpstr>
      <vt:lpstr>ShapesVTI</vt:lpstr>
      <vt:lpstr>Impact of the Covid-19 pandemic on provision of acute care in Scotland. </vt:lpstr>
      <vt:lpstr>Summary</vt:lpstr>
      <vt:lpstr>Team</vt:lpstr>
      <vt:lpstr>The way to get started is to quit talking and begin doing.</vt:lpstr>
      <vt:lpstr>Project Brief</vt:lpstr>
      <vt:lpstr>Data</vt:lpstr>
      <vt:lpstr>Project Timeline</vt:lpstr>
      <vt:lpstr>Key Performance Indicators</vt:lpstr>
      <vt:lpstr>Topic one</vt:lpstr>
      <vt:lpstr>Chart</vt:lpstr>
      <vt:lpstr>Table</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has the Covid-19 pandemic affected provision of acute care in Scotland?</dc:title>
  <dc:creator>Justyna Rosiak</dc:creator>
  <cp:lastModifiedBy>Justyna Rosiak</cp:lastModifiedBy>
  <cp:revision>2</cp:revision>
  <dcterms:created xsi:type="dcterms:W3CDTF">2023-07-12T13:16:47Z</dcterms:created>
  <dcterms:modified xsi:type="dcterms:W3CDTF">2023-07-12T21:28:33Z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